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9"/>
    <a:srgbClr val="EB5B25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5"/>
    <p:restoredTop sz="92459"/>
  </p:normalViewPr>
  <p:slideViewPr>
    <p:cSldViewPr snapToGrid="0" snapToObjects="1">
      <p:cViewPr varScale="1">
        <p:scale>
          <a:sx n="107" d="100"/>
          <a:sy n="107" d="100"/>
        </p:scale>
        <p:origin x="21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93F76-4CFF-224A-82C1-693D9A4B96F2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5366C-4F6A-5D4A-B308-1C7B4C3C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66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5366C-4F6A-5D4A-B308-1C7B4C3CA8B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78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4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4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4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7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33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33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11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72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72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10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3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013DA-76CC-7A45-9CB4-3CC812E28E3E}" type="datetimeFigureOut">
              <a:rPr lang="fr-FR" smtClean="0"/>
              <a:t>16/03/2020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D768-45E7-1C4F-A1DB-F20CEEDB86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9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53938"/>
            <a:ext cx="88392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31" y="1467292"/>
            <a:ext cx="8998102" cy="5313705"/>
          </a:xfrm>
          <a:prstGeom prst="rect">
            <a:avLst/>
          </a:prstGeom>
          <a:noFill/>
          <a:ln w="28575">
            <a:solidFill>
              <a:srgbClr val="EB5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27871" y="1626552"/>
            <a:ext cx="65148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CHIFFRES CLÉS 2018 </a:t>
            </a:r>
            <a:r>
              <a:rPr lang="fr-FR" sz="2300" dirty="0" smtClean="0">
                <a:solidFill>
                  <a:srgbClr val="EB5B25"/>
                </a:solidFill>
                <a:latin typeface="Sansation" charset="0"/>
                <a:ea typeface="Sansation" charset="0"/>
                <a:cs typeface="Sansation" charset="0"/>
              </a:rPr>
              <a:t>SUR NOTRE TERRITOIRE</a:t>
            </a:r>
            <a:endParaRPr lang="fr-FR" sz="2300" dirty="0">
              <a:solidFill>
                <a:srgbClr val="EB5B25"/>
              </a:solidFill>
              <a:latin typeface="Sansation" charset="0"/>
              <a:ea typeface="Sansation" charset="0"/>
              <a:cs typeface="Sansation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56441" y="2323466"/>
            <a:ext cx="135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entreprises créées </a:t>
            </a:r>
            <a:b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</a:br>
            <a: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ou reprises</a:t>
            </a:r>
            <a:endParaRPr lang="fr-FR" sz="1600" dirty="0">
              <a:solidFill>
                <a:srgbClr val="004A99"/>
              </a:solidFill>
              <a:latin typeface="Sansation" charset="0"/>
              <a:ea typeface="Sansation" charset="0"/>
              <a:cs typeface="Sansation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0782" y="2278079"/>
            <a:ext cx="823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53</a:t>
            </a:r>
            <a:r>
              <a:rPr lang="fr-FR" sz="3200" b="1" baseline="30000" dirty="0" smtClean="0">
                <a:solidFill>
                  <a:schemeClr val="accent6"/>
                </a:solidFill>
                <a:latin typeface="DIN-Black" charset="0"/>
                <a:ea typeface="DIN-Black" charset="0"/>
                <a:cs typeface="DIN-Black" charset="0"/>
              </a:rPr>
              <a:t> </a:t>
            </a:r>
            <a:endParaRPr lang="fr-FR" sz="3200" b="1" baseline="30000" dirty="0">
              <a:solidFill>
                <a:schemeClr val="accent6"/>
              </a:solidFill>
              <a:latin typeface="DIN-Black" charset="0"/>
              <a:ea typeface="DIN-Black" charset="0"/>
              <a:cs typeface="DIN-Black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56921" y="2217559"/>
            <a:ext cx="1516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de pérennité </a:t>
            </a:r>
            <a:b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</a:br>
            <a: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à 3 ans </a:t>
            </a:r>
            <a:b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</a:br>
            <a:r>
              <a:rPr lang="fr-FR" sz="12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des entreprises soutenues</a:t>
            </a:r>
            <a:endParaRPr lang="fr-FR" sz="1200" dirty="0">
              <a:solidFill>
                <a:srgbClr val="004A99"/>
              </a:solidFill>
              <a:latin typeface="Sansation" charset="0"/>
              <a:ea typeface="Sansation" charset="0"/>
              <a:cs typeface="Sansation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56922" y="1502830"/>
            <a:ext cx="143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88 </a:t>
            </a:r>
            <a:r>
              <a:rPr lang="fr-FR" sz="4000" b="1" dirty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26114" y="2323466"/>
            <a:ext cx="1354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emplois créés ou maintenus</a:t>
            </a:r>
            <a:endParaRPr lang="fr-FR" sz="1600" dirty="0">
              <a:solidFill>
                <a:srgbClr val="004A99"/>
              </a:solidFill>
              <a:latin typeface="Sansation" charset="0"/>
              <a:ea typeface="Sansation" charset="0"/>
              <a:cs typeface="Sansation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83741" y="2302685"/>
            <a:ext cx="842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91</a:t>
            </a:r>
            <a:endParaRPr lang="fr-FR" sz="3200" b="1" baseline="30000" dirty="0">
              <a:solidFill>
                <a:srgbClr val="EB5B25"/>
              </a:solidFill>
              <a:latin typeface="DIN-Black" charset="0"/>
              <a:ea typeface="DIN-Black" charset="0"/>
              <a:cs typeface="DIN-Black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7871" y="4364451"/>
            <a:ext cx="3499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d</a:t>
            </a:r>
            <a: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e prêts d’honneur engagés</a:t>
            </a:r>
            <a:endParaRPr lang="fr-FR" sz="1600" dirty="0">
              <a:solidFill>
                <a:srgbClr val="004A99"/>
              </a:solidFill>
              <a:latin typeface="Sansation" charset="0"/>
              <a:ea typeface="Sansation" charset="0"/>
              <a:cs typeface="Sansation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07501" y="3372481"/>
            <a:ext cx="2946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3 343 493 </a:t>
            </a:r>
            <a:r>
              <a:rPr lang="fr-FR" sz="4000" b="1" dirty="0" smtClean="0">
                <a:solidFill>
                  <a:srgbClr val="EB5B25"/>
                </a:solidFill>
                <a:latin typeface="Sansation" charset="0"/>
                <a:ea typeface="Sansation" charset="0"/>
                <a:cs typeface="Sansation" charset="0"/>
              </a:rPr>
              <a:t>€</a:t>
            </a:r>
            <a:r>
              <a:rPr lang="fr-FR" sz="3200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 </a:t>
            </a:r>
            <a:endParaRPr lang="fr-FR" sz="3200" b="1" baseline="30000" dirty="0">
              <a:solidFill>
                <a:srgbClr val="EB5B25"/>
              </a:solidFill>
              <a:latin typeface="DIN-Black" charset="0"/>
              <a:ea typeface="DIN-Black" charset="0"/>
              <a:cs typeface="DIN-Black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33850" y="4361200"/>
            <a:ext cx="25401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d</a:t>
            </a:r>
            <a: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e prêts bancaires </a:t>
            </a:r>
            <a:b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</a:br>
            <a: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associés, soit </a:t>
            </a:r>
            <a:b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</a:br>
            <a: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un effet de levier de </a:t>
            </a:r>
            <a:r>
              <a:rPr lang="fr-FR" sz="2000" b="1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7</a:t>
            </a:r>
            <a:endParaRPr lang="fr-FR" sz="2000" b="1" dirty="0">
              <a:solidFill>
                <a:srgbClr val="EB5B25"/>
              </a:solidFill>
              <a:latin typeface="DIN-Black" charset="0"/>
              <a:ea typeface="DIN-Black" charset="0"/>
              <a:cs typeface="DIN-Black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175031" y="5792192"/>
            <a:ext cx="240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m</a:t>
            </a:r>
            <a: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obilisés dans l’économie du territoire</a:t>
            </a:r>
            <a:endParaRPr lang="fr-FR" sz="1600" dirty="0">
              <a:solidFill>
                <a:srgbClr val="004A99"/>
              </a:solidFill>
              <a:latin typeface="Sansation" charset="0"/>
              <a:ea typeface="Sansation" charset="0"/>
              <a:cs typeface="Sansation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364781" y="4533628"/>
            <a:ext cx="1343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bénévoles</a:t>
            </a:r>
            <a:endParaRPr lang="fr-FR" sz="1600" dirty="0">
              <a:solidFill>
                <a:srgbClr val="004A99"/>
              </a:solidFill>
              <a:latin typeface="Sansation" charset="0"/>
              <a:ea typeface="Sansation" charset="0"/>
              <a:cs typeface="Sansation" charset="0"/>
            </a:endParaRPr>
          </a:p>
          <a:p>
            <a:endParaRPr lang="fr-FR" sz="1600" b="1" dirty="0">
              <a:solidFill>
                <a:srgbClr val="F79646"/>
              </a:solidFill>
              <a:latin typeface="DIN-Black" charset="0"/>
              <a:ea typeface="DIN-Black" charset="0"/>
              <a:cs typeface="DIN-Black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474328" y="3416258"/>
            <a:ext cx="823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46</a:t>
            </a:r>
            <a:r>
              <a:rPr lang="fr-FR" sz="3200" b="1" baseline="30000" dirty="0" smtClean="0">
                <a:solidFill>
                  <a:schemeClr val="accent6"/>
                </a:solidFill>
                <a:latin typeface="DIN-Black" charset="0"/>
                <a:ea typeface="DIN-Black" charset="0"/>
                <a:cs typeface="DIN-Black" charset="0"/>
              </a:rPr>
              <a:t> </a:t>
            </a:r>
            <a:endParaRPr lang="fr-FR" sz="3200" b="1" baseline="30000" dirty="0">
              <a:solidFill>
                <a:schemeClr val="accent6"/>
              </a:solidFill>
              <a:latin typeface="DIN-Black" charset="0"/>
              <a:ea typeface="DIN-Black" charset="0"/>
              <a:cs typeface="DIN-Black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27871" y="3391388"/>
            <a:ext cx="3499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581 976 </a:t>
            </a:r>
            <a:r>
              <a:rPr lang="fr-FR" sz="4000" b="1" dirty="0" smtClean="0">
                <a:solidFill>
                  <a:srgbClr val="EB5B25"/>
                </a:solidFill>
                <a:latin typeface="Sansation" charset="0"/>
                <a:ea typeface="Sansation" charset="0"/>
                <a:cs typeface="Sansation" charset="0"/>
              </a:rPr>
              <a:t>€</a:t>
            </a:r>
            <a:r>
              <a:rPr lang="fr-FR" sz="4000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 </a:t>
            </a:r>
            <a:endParaRPr lang="fr-FR" sz="3200" baseline="30000" dirty="0">
              <a:solidFill>
                <a:srgbClr val="EB5B25"/>
              </a:solidFill>
              <a:latin typeface="DIN-Black" charset="0"/>
              <a:ea typeface="DIN-Black" charset="0"/>
              <a:cs typeface="DIN-Black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09810" y="5739675"/>
            <a:ext cx="2978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3 </a:t>
            </a:r>
            <a:r>
              <a:rPr lang="fr-FR" sz="4000" b="1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925 469 </a:t>
            </a:r>
            <a:r>
              <a:rPr lang="fr-FR" sz="4000" b="1" dirty="0" smtClean="0">
                <a:solidFill>
                  <a:srgbClr val="EB5B25"/>
                </a:solidFill>
                <a:latin typeface="Sansation" charset="0"/>
                <a:ea typeface="Sansation" charset="0"/>
                <a:cs typeface="Sansation" charset="0"/>
              </a:rPr>
              <a:t>€</a:t>
            </a:r>
            <a:r>
              <a:rPr lang="fr-FR" sz="3200" dirty="0" smtClean="0">
                <a:solidFill>
                  <a:srgbClr val="EB5B25"/>
                </a:solidFill>
                <a:latin typeface="DIN-Black" charset="0"/>
                <a:ea typeface="DIN-Black" charset="0"/>
                <a:cs typeface="DIN-Black" charset="0"/>
              </a:rPr>
              <a:t> </a:t>
            </a:r>
            <a:endParaRPr lang="fr-FR" sz="3200" b="1" baseline="30000" dirty="0">
              <a:solidFill>
                <a:srgbClr val="EB5B25"/>
              </a:solidFill>
              <a:latin typeface="DIN-Black" charset="0"/>
              <a:ea typeface="DIN-Black" charset="0"/>
              <a:cs typeface="DIN-Black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794204" y="5502384"/>
            <a:ext cx="1898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S</a:t>
            </a:r>
            <a:r>
              <a:rPr lang="fr-FR" sz="1600" dirty="0" smtClean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oit </a:t>
            </a:r>
            <a:r>
              <a:rPr lang="fr-FR" sz="1600" dirty="0">
                <a:solidFill>
                  <a:srgbClr val="004A99"/>
                </a:solidFill>
                <a:latin typeface="Sansation" charset="0"/>
                <a:ea typeface="Sansation" charset="0"/>
                <a:cs typeface="Sansation" charset="0"/>
              </a:rPr>
              <a:t>un total de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2400" y="128217"/>
            <a:ext cx="470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4A99"/>
                </a:solidFill>
                <a:latin typeface="Sansation" panose="02000000000000000000" pitchFamily="2" charset="0"/>
              </a:rPr>
              <a:t>1</a:t>
            </a:r>
            <a:r>
              <a:rPr lang="fr-FR" baseline="30000" dirty="0" smtClean="0">
                <a:solidFill>
                  <a:srgbClr val="004A99"/>
                </a:solidFill>
                <a:latin typeface="Sansation" panose="02000000000000000000" pitchFamily="2" charset="0"/>
              </a:rPr>
              <a:t>ER </a:t>
            </a:r>
            <a:r>
              <a:rPr lang="fr-FR" dirty="0" smtClean="0">
                <a:solidFill>
                  <a:srgbClr val="004A99"/>
                </a:solidFill>
                <a:latin typeface="Sansation" panose="02000000000000000000" pitchFamily="2" charset="0"/>
              </a:rPr>
              <a:t>RÉSEAU ASSOCIATIF FRANÇAIS DE FINANCEMENT ET D’ACCOMPAGNEMENT DES ENTREPRENEUR.E.S </a:t>
            </a:r>
            <a:endParaRPr lang="fr-FR" dirty="0">
              <a:solidFill>
                <a:srgbClr val="004A99"/>
              </a:solidFill>
              <a:latin typeface="Sansation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37" y="283490"/>
            <a:ext cx="2394299" cy="9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052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58</Words>
  <Application>Microsoft Office PowerPoint</Application>
  <PresentationFormat>Affichage à l'écran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DIN-Black</vt:lpstr>
      <vt:lpstr>Sansation</vt:lpstr>
      <vt:lpstr>Thème Office</vt:lpstr>
      <vt:lpstr>Présentation PowerPoint</vt:lpstr>
    </vt:vector>
  </TitlesOfParts>
  <Company>Initiative Provence-Alpes-Côte d'Azur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Deglaire</dc:creator>
  <cp:lastModifiedBy>Utilisateur</cp:lastModifiedBy>
  <cp:revision>28</cp:revision>
  <dcterms:created xsi:type="dcterms:W3CDTF">2015-02-18T13:26:22Z</dcterms:created>
  <dcterms:modified xsi:type="dcterms:W3CDTF">2020-03-16T15:34:32Z</dcterms:modified>
</cp:coreProperties>
</file>